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D6A412A-7681-4405-8AD2-B622765F1494}">
          <p14:sldIdLst>
            <p14:sldId id="256"/>
            <p14:sldId id="257"/>
          </p14:sldIdLst>
        </p14:section>
        <p14:section name="Deform" id="{E93C6A94-5DCF-4FB5-9AD1-970BE3FDDFDD}">
          <p14:sldIdLst>
            <p14:sldId id="258"/>
            <p14:sldId id="259"/>
            <p14:sldId id="260"/>
            <p14:sldId id="261"/>
          </p14:sldIdLst>
        </p14:section>
        <p14:section name="Toler" id="{7E23DE22-F8FF-4E1F-A91C-B4EAF2ED35E7}">
          <p14:sldIdLst>
            <p14:sldId id="262"/>
            <p14:sldId id="264"/>
            <p14:sldId id="265"/>
            <p14:sldId id="267"/>
            <p14:sldId id="268"/>
          </p14:sldIdLst>
        </p14:section>
        <p14:section name="HRM-Mir" id="{BC6FE393-4654-415F-AAA3-0BE05BEA0FD5}">
          <p14:sldIdLst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2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7DC66-599B-4F74-8E52-80D5E733E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7CF2B1-F50F-4316-89DB-77AB8C9FB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ED558-F47D-48A1-A329-D225D948C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0E6F6B-B595-49C5-AF02-48AF5731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53728D-399F-433C-9D6B-9988237C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1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65F61D-1AD6-45A5-8248-279E41A2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858037-4624-4EF7-8CBC-FF3CA734E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812B0-0093-41BC-B6C4-7B91A3CCC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7E6DF-7DDC-499D-96AC-A23ED55B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4723BE-CFBF-41CF-82F8-0C15A1F0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620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5831A5D-6A0A-48A3-93B0-42A00214F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1CDEB8-9A92-4937-984D-56FA88419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1B0DAB-2147-4E95-8406-DA5DDC5A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B729C0-7E8D-4522-A8B2-694F38EC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C09AB-2030-4BAA-A469-A824DECA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600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2551B-D184-49B7-B75D-3DC30BB38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ECB51-936A-4BEE-91E9-C73D6A9DF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32C0F1-7549-4E24-BD11-24785E09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07F7AD-84DB-4241-8443-5AA7E6E0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E95836-8AE0-4EC4-AC60-26C361936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38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3AA78-37B4-41D6-9FE0-12E64CC87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42A3CC-B8E6-4186-B048-3A841788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8523C9-79ED-44F5-9EBD-CBD8B906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02BCE-7F95-48EB-B920-844EDA82A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17FCA5-85B1-4DC8-9B25-F03B0539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25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D9813-5E16-4BF6-A822-D570E620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44F91C9-A368-44BC-A179-36CADA6827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1FC81D-332F-4D4C-9B28-9E82DDF16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7FF577-A0DD-4E3D-8752-04F0C620C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53B7EC-58AC-41C2-BD42-68BA5E872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0FE786-B676-4C0A-8609-31379CE1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50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55A601-7544-41DC-B42D-E35CF2F0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5DDDBD-09D2-4CEF-AA4D-4353AE11F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0655650-9DFD-4EE6-A50F-D74E94410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3E5A6C-33A4-4FB4-80CE-67E3FCC9D1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212F32-09B0-493D-9278-5B12E5F71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3EC39E-81CA-4092-90FA-270DA7E9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2B2C3D1-A784-4691-A954-65E41E3AC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1EFEBA-E6C4-41AF-AFDC-6C86EFFCA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82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D0F34-69DB-434C-B133-50ED246F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BCE1A0C-2D56-48B0-88B8-289D59BE3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B942A7-4C11-4A78-A6F5-81577C5D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11F7B58-4946-4ABC-B49A-13953D76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919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1A5B6E-E276-4F2B-9ED0-CCB3CEFDC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634B03-6A62-44FB-B717-90A98EC0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4544E2-3B0E-4707-9A4E-0F9F91FA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81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AA7F1F-A4D3-46BA-8093-62E097C01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95E178-459D-42BE-98DE-0DF9D433C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5E79B1-31FF-4A5D-A09F-24A2A1FA4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D4CF16-4CBA-4DE4-8F8E-1111261C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40FD3E5-918B-4421-B206-2E2D9B7A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9BB3A1-6633-48E7-92A3-1795B714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65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1C8D5-FCB2-436D-BDA1-95732401D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67786E5-6876-4757-AFE1-62AD49DB2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6DC12C-A2BB-4F5E-88B4-53191321F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2460E9-46E4-4005-8A1D-48AB50B1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281BD2-CB80-4083-8FEA-75A340616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7044D7-67AD-481B-84A2-3B06A141D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1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948AE22-09AF-4D28-A489-B7C66F2D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113EF2-81EC-4AE4-B87B-F0D6779FA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CA4BBC-F18B-4E82-B647-0C01B1564A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37F3C-49E4-4CE7-B796-36C5D13A8DB5}" type="datetimeFigureOut">
              <a:rPr lang="zh-CN" altLang="en-US" smtClean="0"/>
              <a:t>2021/5/7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9ECF19-3BFC-4469-8776-F48D36645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58711-D332-4B3D-9C77-ED8D72637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B7A08-0D21-4960-9058-D3109E931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90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7" Type="http://schemas.openxmlformats.org/officeDocument/2006/relationships/image" Target="../media/image10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0572E5-43CE-40B7-AD13-7A0743ECC0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DXS Optics Simulation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25FF6E-C7F7-464C-9521-B3C55E0173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Nan Wang, Apr 30</a:t>
            </a:r>
            <a:r>
              <a:rPr lang="en-US" altLang="zh-CN" baseline="30000" dirty="0"/>
              <a:t>th</a:t>
            </a:r>
            <a:r>
              <a:rPr lang="en-US" altLang="zh-CN" dirty="0"/>
              <a:t> 2021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9557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0688"/>
            <a:ext cx="12192000" cy="22577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</a:t>
            </a:r>
            <a:r>
              <a:rPr lang="en-US" altLang="zh-CN" dirty="0" err="1"/>
              <a:t>alginment</a:t>
            </a:r>
            <a:r>
              <a:rPr lang="en-US" altLang="zh-CN" dirty="0"/>
              <a:t> error, C1, C2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466"/>
            <a:ext cx="12192000" cy="225777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7182FCA-EF6C-4D33-99B7-38686AD107D5}"/>
              </a:ext>
            </a:extLst>
          </p:cNvPr>
          <p:cNvSpPr txBox="1"/>
          <p:nvPr/>
        </p:nvSpPr>
        <p:spPr>
          <a:xfrm>
            <a:off x="7510211" y="1227088"/>
            <a:ext cx="487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I’m certain that the parameters were changed in the simulation.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74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1690688"/>
            <a:ext cx="12191995" cy="22577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alignment error, C3, C4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3948466"/>
            <a:ext cx="12191995" cy="22577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F6B2E07-9741-402E-B922-B843D2C22526}"/>
              </a:ext>
            </a:extLst>
          </p:cNvPr>
          <p:cNvSpPr txBox="1"/>
          <p:nvPr/>
        </p:nvSpPr>
        <p:spPr>
          <a:xfrm>
            <a:off x="7510211" y="1227088"/>
            <a:ext cx="487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I’m certain that the parameters were changed in the simulation.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612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before mirror 1</a:t>
            </a:r>
            <a:endParaRPr lang="zh-CN" altLang="en-US" dirty="0"/>
          </a:p>
        </p:txBody>
      </p:sp>
      <p:pic>
        <p:nvPicPr>
          <p:cNvPr id="5" name="图片 4" descr="电脑的屏幕&#10;&#10;描述已自动生成">
            <a:extLst>
              <a:ext uri="{FF2B5EF4-FFF2-40B4-BE49-F238E27FC236}">
                <a16:creationId xmlns:a16="http://schemas.microsoft.com/office/drawing/2014/main" id="{30CE81C3-7824-441B-910D-9A4586FBB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15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focus</a:t>
            </a:r>
            <a:endParaRPr lang="zh-CN" altLang="en-US" dirty="0"/>
          </a:p>
        </p:txBody>
      </p:sp>
      <p:pic>
        <p:nvPicPr>
          <p:cNvPr id="4" name="图片 3" descr="电脑萤幕画面&#10;&#10;描述已自动生成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 descr="电脑的屏幕&#10;&#10;描述已自动生成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0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before mirror 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0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before C3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0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before C4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74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1A5E5-EFB2-4011-941A-7E583D264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HRM Mirror, output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5A734F-DED2-4291-A280-3DDA23AF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95316"/>
            <a:ext cx="12192000" cy="304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F86CF1-63D8-4D62-AFD2-7A66CF056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544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0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3D5F7-F2CA-4484-B7D7-7BB00056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To-do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003162-3782-4CB4-9CC2-7F8320EE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Email Jana and ask for help in terms of visualizing large datasets not in the middle of propagation but after finished, or extracting a small amount of data to plot.</a:t>
            </a:r>
          </a:p>
          <a:p>
            <a:endParaRPr lang="en-US" altLang="zh-CN" sz="2200" dirty="0"/>
          </a:p>
          <a:p>
            <a:r>
              <a:rPr lang="en-US" altLang="zh-CN" sz="2200" dirty="0"/>
              <a:t>Linear scale plots might be more meaningful</a:t>
            </a:r>
          </a:p>
          <a:p>
            <a:r>
              <a:rPr lang="en-US" altLang="zh-CN" sz="2200" dirty="0"/>
              <a:t>Compare lens and mirror cases (linear/log both)</a:t>
            </a:r>
          </a:p>
          <a:p>
            <a:endParaRPr lang="en-US" altLang="zh-CN" sz="2200" dirty="0"/>
          </a:p>
          <a:p>
            <a:r>
              <a:rPr lang="en-US" altLang="zh-CN" sz="2200" dirty="0"/>
              <a:t>Subtract quad fit then calculate </a:t>
            </a:r>
            <a:r>
              <a:rPr lang="en-US" altLang="zh-CN" sz="2200" dirty="0" err="1"/>
              <a:t>Strehl</a:t>
            </a:r>
            <a:r>
              <a:rPr lang="en-US" altLang="zh-CN" sz="2200" dirty="0"/>
              <a:t> ratio, do this for lower power deformation; Now wants to get highest power limit for focus around focal spot to look normal</a:t>
            </a:r>
          </a:p>
          <a:p>
            <a:r>
              <a:rPr lang="en-US" altLang="zh-CN" sz="2200" dirty="0"/>
              <a:t>Want</a:t>
            </a:r>
            <a:r>
              <a:rPr lang="zh-CN" altLang="en-US" sz="2200" dirty="0"/>
              <a:t> </a:t>
            </a:r>
            <a:r>
              <a:rPr lang="en-US" altLang="zh-CN" sz="2200" dirty="0"/>
              <a:t>extreme (40W),</a:t>
            </a:r>
            <a:r>
              <a:rPr lang="zh-CN" altLang="en-US" sz="2200" dirty="0"/>
              <a:t> </a:t>
            </a:r>
            <a:r>
              <a:rPr lang="en-US" altLang="zh-CN" sz="2200" dirty="0"/>
              <a:t>lower, daily (10keV, 20W) power results.</a:t>
            </a:r>
          </a:p>
        </p:txBody>
      </p:sp>
    </p:spTree>
    <p:extLst>
      <p:ext uri="{BB962C8B-B14F-4D97-AF65-F5344CB8AC3E}">
        <p14:creationId xmlns:p14="http://schemas.microsoft.com/office/powerpoint/2010/main" val="2801003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DE6B8-D3C8-4B0D-873D-E7EBF63AE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93A7FD-2B10-49F3-896C-64D119AC1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Crystal heat-load deformation</a:t>
            </a:r>
          </a:p>
          <a:p>
            <a:pPr lvl="1"/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</a:p>
          <a:p>
            <a:r>
              <a:rPr lang="en-US" altLang="zh-CN" dirty="0"/>
              <a:t>HRM tolerance scan (some issues)</a:t>
            </a:r>
          </a:p>
          <a:p>
            <a:r>
              <a:rPr lang="en-US" altLang="zh-CN" dirty="0"/>
              <a:t>HRM-Mir optimization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98854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手机屏幕的截图&#10;&#10;中度可信度描述已自动生成">
            <a:extLst>
              <a:ext uri="{FF2B5EF4-FFF2-40B4-BE49-F238E27FC236}">
                <a16:creationId xmlns:a16="http://schemas.microsoft.com/office/drawing/2014/main" id="{DEF81153-76D0-4321-8626-AA6978DBF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15" y="1149249"/>
            <a:ext cx="7992473" cy="227975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E305D3-4EC6-4456-A5D4-3456DECF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Deformation</a:t>
            </a:r>
            <a:endParaRPr lang="zh-CN" altLang="en-US" dirty="0"/>
          </a:p>
        </p:txBody>
      </p:sp>
      <p:pic>
        <p:nvPicPr>
          <p:cNvPr id="5" name="图片 4" descr="图表, 表面图&#10;&#10;描述已自动生成">
            <a:extLst>
              <a:ext uri="{FF2B5EF4-FFF2-40B4-BE49-F238E27FC236}">
                <a16:creationId xmlns:a16="http://schemas.microsoft.com/office/drawing/2014/main" id="{6D13403B-7C6F-4632-8ED8-3726CE1E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76" y="2779411"/>
            <a:ext cx="2791215" cy="2867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D4C0488-4F7C-4085-BD65-0640F73469DD}"/>
              </a:ext>
            </a:extLst>
          </p:cNvPr>
          <p:cNvSpPr txBox="1"/>
          <p:nvPr/>
        </p:nvSpPr>
        <p:spPr>
          <a:xfrm>
            <a:off x="522614" y="3108724"/>
            <a:ext cx="4493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Crystal deformation is simulated as the height error for a flat mirror. For a 250um (FWHM) beam profile, the RMS height error is ~88.7 pm at 70W.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83C3C18-2FB2-4853-ADC5-12314ADF1CDD}"/>
              </a:ext>
            </a:extLst>
          </p:cNvPr>
          <p:cNvCxnSpPr/>
          <p:nvPr/>
        </p:nvCxnSpPr>
        <p:spPr>
          <a:xfrm flipH="1">
            <a:off x="7704499" y="2779411"/>
            <a:ext cx="208230" cy="329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13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3751D-C5CF-4F1B-9F55-BF415165C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 profile vs height error</a:t>
            </a:r>
            <a:endParaRPr lang="zh-CN" altLang="en-US" dirty="0"/>
          </a:p>
        </p:txBody>
      </p:sp>
      <p:pic>
        <p:nvPicPr>
          <p:cNvPr id="7" name="图片 6" descr="图片包含 华美, 建筑, 窗户, 游戏机&#10;&#10;描述已自动生成">
            <a:extLst>
              <a:ext uri="{FF2B5EF4-FFF2-40B4-BE49-F238E27FC236}">
                <a16:creationId xmlns:a16="http://schemas.microsoft.com/office/drawing/2014/main" id="{AA7AA0E1-3EBB-45FD-91DE-D879C4137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96" y="1027906"/>
            <a:ext cx="7200000" cy="6352941"/>
          </a:xfrm>
          <a:prstGeom prst="rect">
            <a:avLst/>
          </a:prstGeom>
        </p:spPr>
      </p:pic>
      <p:pic>
        <p:nvPicPr>
          <p:cNvPr id="11" name="图片 10" descr="图片包含 游戏机, 钟表, 大&#10;&#10;描述已自动生成">
            <a:extLst>
              <a:ext uri="{FF2B5EF4-FFF2-40B4-BE49-F238E27FC236}">
                <a16:creationId xmlns:a16="http://schemas.microsoft.com/office/drawing/2014/main" id="{AD816835-FE03-4B7C-B54A-F26346A46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796" y="1027906"/>
            <a:ext cx="7200000" cy="635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7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8E5DE-0A28-4235-80F5-3A21D7641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Around focal plane, ±25cm</a:t>
            </a:r>
            <a:endParaRPr lang="zh-CN" altLang="en-US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0EEA9622-B7E3-41FE-A243-686188760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3985788"/>
            <a:ext cx="4114800" cy="2743200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AC721171-5198-4770-A370-D94F0C28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985788"/>
            <a:ext cx="4114800" cy="2743200"/>
          </a:xfrm>
          <a:prstGeom prst="rect">
            <a:avLst/>
          </a:prstGeom>
        </p:spPr>
      </p:pic>
      <p:pic>
        <p:nvPicPr>
          <p:cNvPr id="10" name="图片 9" descr="图表, 直方图&#10;&#10;描述已自动生成">
            <a:extLst>
              <a:ext uri="{FF2B5EF4-FFF2-40B4-BE49-F238E27FC236}">
                <a16:creationId xmlns:a16="http://schemas.microsoft.com/office/drawing/2014/main" id="{C9BE09D5-39CD-4D0B-8834-0591209C6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71" y="3985788"/>
            <a:ext cx="4114800" cy="2743200"/>
          </a:xfrm>
          <a:prstGeom prst="rect">
            <a:avLst/>
          </a:prstGeom>
        </p:spPr>
      </p:pic>
      <p:pic>
        <p:nvPicPr>
          <p:cNvPr id="12" name="图片 11" descr="电脑的屏幕&#10;&#10;描述已自动生成">
            <a:extLst>
              <a:ext uri="{FF2B5EF4-FFF2-40B4-BE49-F238E27FC236}">
                <a16:creationId xmlns:a16="http://schemas.microsoft.com/office/drawing/2014/main" id="{A5D7BFD8-E907-4390-B769-22A2078115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" y="1242588"/>
            <a:ext cx="4114800" cy="2743200"/>
          </a:xfrm>
          <a:prstGeom prst="rect">
            <a:avLst/>
          </a:prstGeom>
        </p:spPr>
      </p:pic>
      <p:pic>
        <p:nvPicPr>
          <p:cNvPr id="14" name="图片 13" descr="电脑的屏幕&#10;&#10;描述已自动生成">
            <a:extLst>
              <a:ext uri="{FF2B5EF4-FFF2-40B4-BE49-F238E27FC236}">
                <a16:creationId xmlns:a16="http://schemas.microsoft.com/office/drawing/2014/main" id="{C2E0CE65-4621-46C2-823B-1FA7C68D56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242588"/>
            <a:ext cx="4114800" cy="2743200"/>
          </a:xfrm>
          <a:prstGeom prst="rect">
            <a:avLst/>
          </a:prstGeom>
        </p:spPr>
      </p:pic>
      <p:pic>
        <p:nvPicPr>
          <p:cNvPr id="16" name="图片 15" descr="电脑的屏幕&#10;&#10;描述已自动生成">
            <a:extLst>
              <a:ext uri="{FF2B5EF4-FFF2-40B4-BE49-F238E27FC236}">
                <a16:creationId xmlns:a16="http://schemas.microsoft.com/office/drawing/2014/main" id="{9A7F0CFB-4C13-4B33-A78B-8E99D3EA9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071" y="1242588"/>
            <a:ext cx="41148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C8BAA341-5384-453F-B9F0-0A441299E6BC}"/>
              </a:ext>
            </a:extLst>
          </p:cNvPr>
          <p:cNvSpPr txBox="1"/>
          <p:nvPr/>
        </p:nvSpPr>
        <p:spPr>
          <a:xfrm>
            <a:off x="1028325" y="158204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flat mirror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B336D2D-B3BB-43B4-9220-EE22BCCAF6A2}"/>
              </a:ext>
            </a:extLst>
          </p:cNvPr>
          <p:cNvSpPr txBox="1"/>
          <p:nvPr/>
        </p:nvSpPr>
        <p:spPr>
          <a:xfrm>
            <a:off x="5020183" y="158204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8.87pm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4E502A7-047C-401F-97A7-8ABC5FD85005}"/>
              </a:ext>
            </a:extLst>
          </p:cNvPr>
          <p:cNvSpPr txBox="1"/>
          <p:nvPr/>
        </p:nvSpPr>
        <p:spPr>
          <a:xfrm>
            <a:off x="8994653" y="1582046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26.62pm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0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FA256-60D3-42E7-A090-23FCB095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Strehl</a:t>
            </a:r>
            <a:r>
              <a:rPr lang="en-US" altLang="zh-CN" dirty="0"/>
              <a:t> ratio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D49067-036F-4377-9F6A-174737B89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286" y="1143286"/>
            <a:ext cx="10971428" cy="45714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170B6E5-3C60-4424-B512-73FDFDC565AF}"/>
              </a:ext>
            </a:extLst>
          </p:cNvPr>
          <p:cNvSpPr txBox="1"/>
          <p:nvPr/>
        </p:nvSpPr>
        <p:spPr>
          <a:xfrm>
            <a:off x="1594783" y="5641973"/>
            <a:ext cx="9002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theoretical </a:t>
            </a:r>
            <a:r>
              <a:rPr lang="en-US" altLang="zh-CN" dirty="0" err="1"/>
              <a:t>Strehl</a:t>
            </a:r>
            <a:r>
              <a:rPr lang="en-US" altLang="zh-CN" dirty="0"/>
              <a:t> ratio for the three cases are: 1.0, 0.952, 0.643 respectively. The simulated value is smaller due to astigmatism. Working on correction with 1D CRL.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8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Crystal-lens distance</a:t>
            </a:r>
            <a:endParaRPr lang="zh-CN" altLang="en-US" dirty="0"/>
          </a:p>
        </p:txBody>
      </p:sp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4E8C4C60-847A-4DBD-97BA-A27317CBA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0111"/>
            <a:ext cx="12192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0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22577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miscut error, C1, C2</a:t>
            </a:r>
            <a:endParaRPr lang="zh-CN" altLang="en-US" dirty="0"/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8466"/>
            <a:ext cx="12192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5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61947D-15F5-4DDA-9E65-4DD4A8334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0688"/>
            <a:ext cx="12192000" cy="22577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1D305FF-F658-44E4-A54C-B7B90C00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Crystal miscut error, C3, C4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792DE1-C95E-4879-A76E-7ECC3137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948466"/>
            <a:ext cx="12192000" cy="225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8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287</Words>
  <Application>Microsoft Office PowerPoint</Application>
  <PresentationFormat>宽屏</PresentationFormat>
  <Paragraphs>37</Paragraphs>
  <Slides>18</Slides>
  <Notes>0</Notes>
  <HiddenSlides>6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DXS Optics Simulation</vt:lpstr>
      <vt:lpstr>Outline</vt:lpstr>
      <vt:lpstr>Deformation</vt:lpstr>
      <vt:lpstr>Beam profile vs height error</vt:lpstr>
      <vt:lpstr>Around focal plane, ±25cm</vt:lpstr>
      <vt:lpstr>Strehl ratio</vt:lpstr>
      <vt:lpstr>Crystal-lens distance</vt:lpstr>
      <vt:lpstr>Crystal miscut error, C1, C2</vt:lpstr>
      <vt:lpstr>Crystal miscut error, C3, C4</vt:lpstr>
      <vt:lpstr>Crystal alginment error, C1, C2</vt:lpstr>
      <vt:lpstr>Crystal alignment error, C3, C4</vt:lpstr>
      <vt:lpstr>HRM Mirror, before mirror 1</vt:lpstr>
      <vt:lpstr>HRM Mirror, focus</vt:lpstr>
      <vt:lpstr>HRM Mirror, before mirror 2</vt:lpstr>
      <vt:lpstr>HRM Mirror, before C3</vt:lpstr>
      <vt:lpstr>HRM Mirror, before C4</vt:lpstr>
      <vt:lpstr>HRM Mirror, output</vt:lpstr>
      <vt:lpstr>To-do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DXS Optics Simulation</dc:title>
  <dc:creator>Nan Wang</dc:creator>
  <cp:lastModifiedBy>Nan Wang</cp:lastModifiedBy>
  <cp:revision>73</cp:revision>
  <dcterms:created xsi:type="dcterms:W3CDTF">2021-04-29T16:56:07Z</dcterms:created>
  <dcterms:modified xsi:type="dcterms:W3CDTF">2021-05-07T05:27:44Z</dcterms:modified>
</cp:coreProperties>
</file>